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Raleway"/>
      <p:regular r:id="rId18"/>
      <p:bold r:id="rId19"/>
      <p:italic r:id="rId20"/>
      <p:boldItalic r:id="rId21"/>
    </p:embeddedFont>
    <p:embeddedFont>
      <p:font typeface="Lato"/>
      <p:regular r:id="rId22"/>
      <p:bold r:id="rId23"/>
      <p:italic r:id="rId24"/>
      <p:boldItalic r:id="rId25"/>
    </p:embeddedFont>
    <p:embeddedFont>
      <p:font typeface="Roboto Condensed"/>
      <p:regular r:id="rId26"/>
      <p:bold r:id="rId27"/>
      <p:italic r:id="rId28"/>
      <p:boldItalic r:id="rId29"/>
    </p:embeddedFont>
    <p:embeddedFont>
      <p:font typeface="Oswa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">
          <p15:clr>
            <a:srgbClr val="747775"/>
          </p15:clr>
        </p15:guide>
        <p15:guide id="2" orient="horz" pos="528">
          <p15:clr>
            <a:srgbClr val="747775"/>
          </p15:clr>
        </p15:guide>
        <p15:guide id="3" orient="horz" pos="23">
          <p15:clr>
            <a:srgbClr val="747775"/>
          </p15:clr>
        </p15:guide>
        <p15:guide id="4" orient="horz" pos="9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DDD217-B24A-4EB6-9939-7A9987C7C39E}">
  <a:tblStyle styleId="{40DDD217-B24A-4EB6-9939-7A9987C7C39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753849BB-1551-43D8-91F2-818EE532975D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" orient="horz"/>
        <p:guide pos="528" orient="horz"/>
        <p:guide pos="23" orient="horz"/>
        <p:guide pos="9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italic.fntdata"/><Relationship Id="rId22" Type="http://schemas.openxmlformats.org/officeDocument/2006/relationships/font" Target="fonts/Lato-regular.fntdata"/><Relationship Id="rId21" Type="http://schemas.openxmlformats.org/officeDocument/2006/relationships/font" Target="fonts/Raleway-boldItalic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Condensed-regular.fntdata"/><Relationship Id="rId25" Type="http://schemas.openxmlformats.org/officeDocument/2006/relationships/font" Target="fonts/Lato-boldItalic.fntdata"/><Relationship Id="rId28" Type="http://schemas.openxmlformats.org/officeDocument/2006/relationships/font" Target="fonts/RobotoCondensed-italic.fntdata"/><Relationship Id="rId27" Type="http://schemas.openxmlformats.org/officeDocument/2006/relationships/font" Target="fonts/RobotoCondensed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Condensed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aleway-bold.fntdata"/><Relationship Id="rId18" Type="http://schemas.openxmlformats.org/officeDocument/2006/relationships/font" Target="fonts/Ralew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01271b19d5_0_0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01271b19d5_0_0:notes"/>
          <p:cNvSpPr/>
          <p:nvPr>
            <p:ph idx="2" type="sldImg"/>
          </p:nvPr>
        </p:nvSpPr>
        <p:spPr>
          <a:xfrm>
            <a:off x="1852155" y="685800"/>
            <a:ext cx="31536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6fc52ece4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6fc52ece4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618d0cb05d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618d0cb05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371239dde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7371239dde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7371239dde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7371239dde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63df7ef12c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63df7ef12c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371239dde_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7371239dde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3df7ef12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63df7ef12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6fc52ece4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6fc52ece4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a6d7cb23e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a6d7cb23e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6fc52ece4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6fc52ece4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image" Target="../media/image1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Number">
  <p:cSld name="SlideNumber">
    <p:bg>
      <p:bgPr>
        <a:solidFill>
          <a:schemeClr val="dk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166652" y="4692525"/>
            <a:ext cx="288000" cy="288000"/>
          </a:xfrm>
          <a:prstGeom prst="ellipse">
            <a:avLst/>
          </a:prstGeom>
          <a:solidFill>
            <a:srgbClr val="5B5B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81753" y="4699273"/>
            <a:ext cx="4578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C8C8"/>
              </a:buClr>
              <a:buSzPts val="1000"/>
              <a:buFont typeface="Arial"/>
              <a:buNone/>
              <a:defRPr b="1" i="0" sz="1000" u="none" cap="none" strike="noStrike">
                <a:solidFill>
                  <a:srgbClr val="C8C8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sz="1300">
              <a:solidFill>
                <a:schemeClr val="dk1"/>
              </a:solidFill>
            </a:endParaRPr>
          </a:p>
        </p:txBody>
      </p:sp>
      <p:sp>
        <p:nvSpPr>
          <p:cNvPr id="9" name="Google Shape;9;p2"/>
          <p:cNvSpPr/>
          <p:nvPr/>
        </p:nvSpPr>
        <p:spPr>
          <a:xfrm>
            <a:off x="0" y="1609800"/>
            <a:ext cx="3752675" cy="3563150"/>
          </a:xfrm>
          <a:custGeom>
            <a:rect b="b" l="l" r="r" t="t"/>
            <a:pathLst>
              <a:path extrusionOk="0" h="142526" w="150107">
                <a:moveTo>
                  <a:pt x="0" y="0"/>
                </a:moveTo>
                <a:lnTo>
                  <a:pt x="393" y="142526"/>
                </a:lnTo>
                <a:lnTo>
                  <a:pt x="150107" y="141729"/>
                </a:lnTo>
                <a:lnTo>
                  <a:pt x="52935" y="1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37441" t="0"/>
          <a:stretch/>
        </p:blipFill>
        <p:spPr>
          <a:xfrm flipH="1">
            <a:off x="-76199" y="-19050"/>
            <a:ext cx="4856724" cy="518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2"/>
          <p:cNvCxnSpPr/>
          <p:nvPr/>
        </p:nvCxnSpPr>
        <p:spPr>
          <a:xfrm flipH="1">
            <a:off x="2726150" y="-38100"/>
            <a:ext cx="2243100" cy="32790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75" y="453075"/>
            <a:ext cx="1359000" cy="2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Number 1 1">
  <p:cSld name="SlideNumber_1_1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550" y="4761751"/>
            <a:ext cx="968625" cy="19646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Call Deck 2023</a:t>
            </a:r>
            <a:endParaRPr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" name="Google Shape;80;p11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Google Shape;81;p11"/>
          <p:cNvSpPr/>
          <p:nvPr/>
        </p:nvSpPr>
        <p:spPr>
          <a:xfrm flipH="1">
            <a:off x="1487125" y="-15300"/>
            <a:ext cx="7704100" cy="5174100"/>
          </a:xfrm>
          <a:custGeom>
            <a:rect b="b" l="l" r="r" t="t"/>
            <a:pathLst>
              <a:path extrusionOk="0" h="206964" w="308164">
                <a:moveTo>
                  <a:pt x="0" y="163"/>
                </a:moveTo>
                <a:lnTo>
                  <a:pt x="0" y="206306"/>
                </a:lnTo>
                <a:lnTo>
                  <a:pt x="308164" y="206964"/>
                </a:lnTo>
                <a:lnTo>
                  <a:pt x="172247" y="0"/>
                </a:lnTo>
                <a:close/>
              </a:path>
            </a:pathLst>
          </a:custGeom>
          <a:solidFill>
            <a:srgbClr val="EEEEEE">
              <a:alpha val="2790"/>
            </a:srgbClr>
          </a:solidFill>
          <a:ln>
            <a:noFill/>
          </a:ln>
        </p:spPr>
      </p:sp>
      <p:sp>
        <p:nvSpPr>
          <p:cNvPr id="82" name="Google Shape;82;p11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83" name="Google Shape;83;p11"/>
          <p:cNvSpPr txBox="1"/>
          <p:nvPr/>
        </p:nvSpPr>
        <p:spPr>
          <a:xfrm>
            <a:off x="732425" y="631125"/>
            <a:ext cx="3542400" cy="8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QUICK </a:t>
            </a:r>
            <a:r>
              <a:rPr b="1"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MEETING FEEDBACK</a:t>
            </a:r>
            <a:endParaRPr b="1"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732425" y="1558200"/>
            <a:ext cx="293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62829"/>
                </a:solidFill>
                <a:latin typeface="Lato"/>
                <a:ea typeface="Lato"/>
                <a:cs typeface="Lato"/>
                <a:sym typeface="Lato"/>
              </a:rPr>
              <a:t>How do you think we did? Please rate this meeting.</a:t>
            </a:r>
            <a:endParaRPr b="1">
              <a:solidFill>
                <a:srgbClr val="C6282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Drag the </a:t>
            </a: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check mark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the appropriate row of stars.</a:t>
            </a:r>
            <a:endParaRPr b="1">
              <a:solidFill>
                <a:srgbClr val="C6282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11"/>
          <p:cNvSpPr/>
          <p:nvPr/>
        </p:nvSpPr>
        <p:spPr>
          <a:xfrm>
            <a:off x="1580613" y="2947838"/>
            <a:ext cx="696600" cy="6966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200" y="1199113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200" y="1802235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200" y="2405371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200" y="2969070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200" y="3552488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675" y="1199113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675" y="1802235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675" y="2405371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675" y="2969070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150" y="1199113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150" y="1802235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150" y="2405371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625" y="1199113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625" y="1802235"/>
            <a:ext cx="391900" cy="3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7100" y="1199113"/>
            <a:ext cx="391900" cy="3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1"/>
          <p:cNvSpPr/>
          <p:nvPr/>
        </p:nvSpPr>
        <p:spPr>
          <a:xfrm>
            <a:off x="4904125" y="1259313"/>
            <a:ext cx="271500" cy="27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62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4904125" y="1862435"/>
            <a:ext cx="271500" cy="27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62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1"/>
          <p:cNvSpPr/>
          <p:nvPr/>
        </p:nvSpPr>
        <p:spPr>
          <a:xfrm>
            <a:off x="4904125" y="2465571"/>
            <a:ext cx="271500" cy="27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62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1"/>
          <p:cNvSpPr/>
          <p:nvPr/>
        </p:nvSpPr>
        <p:spPr>
          <a:xfrm>
            <a:off x="4904125" y="3029264"/>
            <a:ext cx="271500" cy="27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62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4904125" y="3612687"/>
            <a:ext cx="271500" cy="27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62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1"/>
          <p:cNvSpPr/>
          <p:nvPr/>
        </p:nvSpPr>
        <p:spPr>
          <a:xfrm flipH="1" rot="10800000">
            <a:off x="911175" y="2692098"/>
            <a:ext cx="613200" cy="696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C62829"/>
          </a:solidFill>
          <a:ln cap="flat" cmpd="sng" w="9525">
            <a:solidFill>
              <a:srgbClr val="C62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12"/>
          <p:cNvCxnSpPr/>
          <p:nvPr/>
        </p:nvCxnSpPr>
        <p:spPr>
          <a:xfrm>
            <a:off x="652562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9" name="Google Shape;109;p12"/>
          <p:cNvPicPr preferRelativeResize="0"/>
          <p:nvPr/>
        </p:nvPicPr>
        <p:blipFill rotWithShape="1">
          <a:blip r:embed="rId2">
            <a:alphaModFix/>
          </a:blip>
          <a:srcRect b="27229" l="0" r="0" t="9798"/>
          <a:stretch/>
        </p:blipFill>
        <p:spPr>
          <a:xfrm>
            <a:off x="0" y="0"/>
            <a:ext cx="81671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2"/>
          <p:cNvSpPr/>
          <p:nvPr/>
        </p:nvSpPr>
        <p:spPr>
          <a:xfrm>
            <a:off x="-12" y="0"/>
            <a:ext cx="91440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2"/>
          <p:cNvSpPr txBox="1"/>
          <p:nvPr/>
        </p:nvSpPr>
        <p:spPr>
          <a:xfrm>
            <a:off x="559188" y="3280325"/>
            <a:ext cx="3079500" cy="13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EMAIL MARKETING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2" name="Google Shape;112;p12"/>
          <p:cNvPicPr preferRelativeResize="0"/>
          <p:nvPr/>
        </p:nvPicPr>
        <p:blipFill rotWithShape="1">
          <a:blip r:embed="rId3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2"/>
          <p:cNvPicPr preferRelativeResize="0"/>
          <p:nvPr/>
        </p:nvPicPr>
        <p:blipFill rotWithShape="1">
          <a:blip r:embed="rId4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2"/>
          <p:cNvCxnSpPr/>
          <p:nvPr/>
        </p:nvCxnSpPr>
        <p:spPr>
          <a:xfrm>
            <a:off x="652562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2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pic>
        <p:nvPicPr>
          <p:cNvPr id="116" name="Google Shape;116;p12"/>
          <p:cNvPicPr preferRelativeResize="0"/>
          <p:nvPr/>
        </p:nvPicPr>
        <p:blipFill rotWithShape="1">
          <a:blip r:embed="rId4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18" name="Google Shape;118;p12"/>
          <p:cNvPicPr preferRelativeResize="0"/>
          <p:nvPr/>
        </p:nvPicPr>
        <p:blipFill rotWithShape="1">
          <a:blip r:embed="rId5">
            <a:alphaModFix/>
          </a:blip>
          <a:srcRect b="-7690" l="0" r="0" t="7689"/>
          <a:stretch/>
        </p:blipFill>
        <p:spPr>
          <a:xfrm>
            <a:off x="8400700" y="24875"/>
            <a:ext cx="743301" cy="38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4600" y="62199"/>
            <a:ext cx="681574" cy="1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2"/>
          <p:cNvPicPr preferRelativeResize="0"/>
          <p:nvPr/>
        </p:nvPicPr>
        <p:blipFill rotWithShape="1">
          <a:blip r:embed="rId7">
            <a:alphaModFix/>
          </a:blip>
          <a:srcRect b="10977" l="0" r="0" t="26651"/>
          <a:stretch/>
        </p:blipFill>
        <p:spPr>
          <a:xfrm>
            <a:off x="7691325" y="198525"/>
            <a:ext cx="588127" cy="2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13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4" name="Google Shape;124;p13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" name="Google Shape;125;p13"/>
          <p:cNvSpPr txBox="1"/>
          <p:nvPr/>
        </p:nvSpPr>
        <p:spPr>
          <a:xfrm>
            <a:off x="559200" y="3051325"/>
            <a:ext cx="42888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PHASE 0: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UGC PREP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6" name="Google Shape;126;p13"/>
          <p:cNvPicPr preferRelativeResize="0"/>
          <p:nvPr/>
        </p:nvPicPr>
        <p:blipFill rotWithShape="1">
          <a:blip r:embed="rId2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 rotWithShape="1">
          <a:blip r:embed="rId3">
            <a:alphaModFix/>
          </a:blip>
          <a:srcRect b="0" l="0" r="28891" t="0"/>
          <a:stretch/>
        </p:blipFill>
        <p:spPr>
          <a:xfrm>
            <a:off x="3682500" y="0"/>
            <a:ext cx="551157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3"/>
          <p:cNvSpPr/>
          <p:nvPr/>
        </p:nvSpPr>
        <p:spPr>
          <a:xfrm>
            <a:off x="7295450" y="-4750"/>
            <a:ext cx="194339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29" name="Google Shape;129;p13"/>
          <p:cNvPicPr preferRelativeResize="0"/>
          <p:nvPr/>
        </p:nvPicPr>
        <p:blipFill rotWithShape="1">
          <a:blip r:embed="rId4">
            <a:alphaModFix/>
          </a:blip>
          <a:srcRect b="-7690" l="0" r="0" t="7689"/>
          <a:stretch/>
        </p:blipFill>
        <p:spPr>
          <a:xfrm>
            <a:off x="8400700" y="24875"/>
            <a:ext cx="743301" cy="38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600" y="62199"/>
            <a:ext cx="681574" cy="1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 rotWithShape="1">
          <a:blip r:embed="rId6">
            <a:alphaModFix/>
          </a:blip>
          <a:srcRect b="10977" l="0" r="0" t="26651"/>
          <a:stretch/>
        </p:blipFill>
        <p:spPr>
          <a:xfrm>
            <a:off x="7691325" y="198525"/>
            <a:ext cx="588127" cy="2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">
  <p:cSld name="CUSTOM_1_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4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p14"/>
          <p:cNvSpPr/>
          <p:nvPr/>
        </p:nvSpPr>
        <p:spPr>
          <a:xfrm>
            <a:off x="-253750" y="0"/>
            <a:ext cx="94503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5" name="Google Shape;135;p14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6" name="Google Shape;136;p14"/>
          <p:cNvSpPr txBox="1"/>
          <p:nvPr/>
        </p:nvSpPr>
        <p:spPr>
          <a:xfrm>
            <a:off x="559200" y="3051325"/>
            <a:ext cx="42888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PHASE 1: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UGC COLLECITON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7" name="Google Shape;137;p14"/>
          <p:cNvPicPr preferRelativeResize="0"/>
          <p:nvPr/>
        </p:nvPicPr>
        <p:blipFill rotWithShape="1">
          <a:blip r:embed="rId2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4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pic>
        <p:nvPicPr>
          <p:cNvPr id="140" name="Google Shape;140;p14"/>
          <p:cNvPicPr preferRelativeResize="0"/>
          <p:nvPr/>
        </p:nvPicPr>
        <p:blipFill rotWithShape="1">
          <a:blip r:embed="rId3">
            <a:alphaModFix/>
          </a:blip>
          <a:srcRect b="0" l="-988" r="29879" t="0"/>
          <a:stretch/>
        </p:blipFill>
        <p:spPr>
          <a:xfrm>
            <a:off x="3664350" y="0"/>
            <a:ext cx="55322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/>
          <p:nvPr/>
        </p:nvSpPr>
        <p:spPr>
          <a:xfrm>
            <a:off x="7250650" y="-4750"/>
            <a:ext cx="1976299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42" name="Google Shape;142;p14"/>
          <p:cNvPicPr preferRelativeResize="0"/>
          <p:nvPr/>
        </p:nvPicPr>
        <p:blipFill rotWithShape="1">
          <a:blip r:embed="rId4">
            <a:alphaModFix/>
          </a:blip>
          <a:srcRect b="-7690" l="0" r="0" t="7689"/>
          <a:stretch/>
        </p:blipFill>
        <p:spPr>
          <a:xfrm>
            <a:off x="8400700" y="24875"/>
            <a:ext cx="743301" cy="38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600" y="62199"/>
            <a:ext cx="681574" cy="1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 rotWithShape="1">
          <a:blip r:embed="rId6">
            <a:alphaModFix/>
          </a:blip>
          <a:srcRect b="10977" l="0" r="0" t="26651"/>
          <a:stretch/>
        </p:blipFill>
        <p:spPr>
          <a:xfrm>
            <a:off x="7691325" y="198525"/>
            <a:ext cx="588127" cy="2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 2">
  <p:cSld name="CUSTOM_1_2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Google Shape;146;p15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p15"/>
          <p:cNvSpPr/>
          <p:nvPr/>
        </p:nvSpPr>
        <p:spPr>
          <a:xfrm>
            <a:off x="-50400" y="0"/>
            <a:ext cx="93222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8" name="Google Shape;148;p15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p15"/>
          <p:cNvSpPr txBox="1"/>
          <p:nvPr/>
        </p:nvSpPr>
        <p:spPr>
          <a:xfrm>
            <a:off x="559200" y="3051325"/>
            <a:ext cx="56334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PHASE 2: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PROMO ASSET CREATION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2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5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pic>
        <p:nvPicPr>
          <p:cNvPr id="153" name="Google Shape;153;p15"/>
          <p:cNvPicPr preferRelativeResize="0"/>
          <p:nvPr/>
        </p:nvPicPr>
        <p:blipFill rotWithShape="1">
          <a:blip r:embed="rId3">
            <a:alphaModFix/>
          </a:blip>
          <a:srcRect b="0" l="0" r="27985" t="0"/>
          <a:stretch/>
        </p:blipFill>
        <p:spPr>
          <a:xfrm>
            <a:off x="3982700" y="0"/>
            <a:ext cx="5170248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5"/>
          <p:cNvSpPr/>
          <p:nvPr/>
        </p:nvSpPr>
        <p:spPr>
          <a:xfrm>
            <a:off x="7207950" y="-4750"/>
            <a:ext cx="1989235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55" name="Google Shape;155;p15"/>
          <p:cNvPicPr preferRelativeResize="0"/>
          <p:nvPr/>
        </p:nvPicPr>
        <p:blipFill rotWithShape="1">
          <a:blip r:embed="rId4">
            <a:alphaModFix/>
          </a:blip>
          <a:srcRect b="-7690" l="0" r="0" t="7689"/>
          <a:stretch/>
        </p:blipFill>
        <p:spPr>
          <a:xfrm>
            <a:off x="8400700" y="24875"/>
            <a:ext cx="743301" cy="38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600" y="62199"/>
            <a:ext cx="681574" cy="1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 rotWithShape="1">
          <a:blip r:embed="rId6">
            <a:alphaModFix/>
          </a:blip>
          <a:srcRect b="10977" l="0" r="0" t="26651"/>
          <a:stretch/>
        </p:blipFill>
        <p:spPr>
          <a:xfrm>
            <a:off x="7691325" y="198525"/>
            <a:ext cx="588127" cy="2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 2 1">
  <p:cSld name="CUSTOM_1_2_2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16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16"/>
          <p:cNvSpPr/>
          <p:nvPr/>
        </p:nvSpPr>
        <p:spPr>
          <a:xfrm>
            <a:off x="-67875" y="0"/>
            <a:ext cx="91440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1" name="Google Shape;161;p16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16"/>
          <p:cNvSpPr txBox="1"/>
          <p:nvPr/>
        </p:nvSpPr>
        <p:spPr>
          <a:xfrm>
            <a:off x="559200" y="3051325"/>
            <a:ext cx="56334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PHASE 3: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Q4 PROMO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3" name="Google Shape;163;p16"/>
          <p:cNvPicPr preferRelativeResize="0"/>
          <p:nvPr/>
        </p:nvPicPr>
        <p:blipFill rotWithShape="1">
          <a:blip r:embed="rId2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3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pic>
        <p:nvPicPr>
          <p:cNvPr id="166" name="Google Shape;166;p16"/>
          <p:cNvPicPr preferRelativeResize="0"/>
          <p:nvPr/>
        </p:nvPicPr>
        <p:blipFill rotWithShape="1">
          <a:blip r:embed="rId3">
            <a:alphaModFix/>
          </a:blip>
          <a:srcRect b="0" l="0" r="28891" t="0"/>
          <a:stretch/>
        </p:blipFill>
        <p:spPr>
          <a:xfrm>
            <a:off x="3724975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/>
          <p:nvPr/>
        </p:nvSpPr>
        <p:spPr>
          <a:xfrm>
            <a:off x="7250650" y="-4750"/>
            <a:ext cx="2036032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8" name="Google Shape;168;p16"/>
          <p:cNvPicPr preferRelativeResize="0"/>
          <p:nvPr/>
        </p:nvPicPr>
        <p:blipFill rotWithShape="1">
          <a:blip r:embed="rId4">
            <a:alphaModFix/>
          </a:blip>
          <a:srcRect b="-7690" l="0" r="0" t="7689"/>
          <a:stretch/>
        </p:blipFill>
        <p:spPr>
          <a:xfrm>
            <a:off x="8400700" y="24875"/>
            <a:ext cx="743301" cy="38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600" y="62199"/>
            <a:ext cx="681574" cy="1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6">
            <a:alphaModFix/>
          </a:blip>
          <a:srcRect b="10977" l="0" r="0" t="26651"/>
          <a:stretch/>
        </p:blipFill>
        <p:spPr>
          <a:xfrm>
            <a:off x="7691325" y="198525"/>
            <a:ext cx="588127" cy="2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 2 1 1">
  <p:cSld name="CUSTOM_1_2_2_1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Google Shape;172;p17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17"/>
          <p:cNvSpPr/>
          <p:nvPr/>
        </p:nvSpPr>
        <p:spPr>
          <a:xfrm>
            <a:off x="-67875" y="0"/>
            <a:ext cx="91440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4" name="Google Shape;174;p17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5" name="Google Shape;175;p17"/>
          <p:cNvSpPr txBox="1"/>
          <p:nvPr/>
        </p:nvSpPr>
        <p:spPr>
          <a:xfrm>
            <a:off x="559200" y="3051325"/>
            <a:ext cx="56334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RESOURCES NEEDED:</a:t>
            </a:r>
            <a:endParaRPr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LIFT!</a:t>
            </a:r>
            <a:endParaRPr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6" name="Google Shape;176;p17"/>
          <p:cNvPicPr preferRelativeResize="0"/>
          <p:nvPr/>
        </p:nvPicPr>
        <p:blipFill rotWithShape="1">
          <a:blip r:embed="rId2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 rotWithShape="1">
          <a:blip r:embed="rId3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7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pic>
        <p:nvPicPr>
          <p:cNvPr id="179" name="Google Shape;179;p17"/>
          <p:cNvPicPr preferRelativeResize="0"/>
          <p:nvPr/>
        </p:nvPicPr>
        <p:blipFill rotWithShape="1">
          <a:blip r:embed="rId3">
            <a:alphaModFix/>
          </a:blip>
          <a:srcRect b="0" l="0" r="28891" t="0"/>
          <a:stretch/>
        </p:blipFill>
        <p:spPr>
          <a:xfrm>
            <a:off x="3664350" y="0"/>
            <a:ext cx="554027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7"/>
          <p:cNvSpPr/>
          <p:nvPr/>
        </p:nvSpPr>
        <p:spPr>
          <a:xfrm>
            <a:off x="7250650" y="-4750"/>
            <a:ext cx="2036032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81" name="Google Shape;181;p17"/>
          <p:cNvPicPr preferRelativeResize="0"/>
          <p:nvPr/>
        </p:nvPicPr>
        <p:blipFill rotWithShape="1">
          <a:blip r:embed="rId4">
            <a:alphaModFix/>
          </a:blip>
          <a:srcRect b="-7690" l="0" r="0" t="7689"/>
          <a:stretch/>
        </p:blipFill>
        <p:spPr>
          <a:xfrm>
            <a:off x="8400700" y="24875"/>
            <a:ext cx="743301" cy="38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600" y="62199"/>
            <a:ext cx="681574" cy="13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 rotWithShape="1">
          <a:blip r:embed="rId6">
            <a:alphaModFix/>
          </a:blip>
          <a:srcRect b="10977" l="0" r="0" t="26651"/>
          <a:stretch/>
        </p:blipFill>
        <p:spPr>
          <a:xfrm>
            <a:off x="7691325" y="198525"/>
            <a:ext cx="588127" cy="2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2 1">
  <p:cSld name="CUSTOM_1_2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8"/>
          <p:cNvPicPr preferRelativeResize="0"/>
          <p:nvPr/>
        </p:nvPicPr>
        <p:blipFill rotWithShape="1">
          <a:blip r:embed="rId2">
            <a:alphaModFix/>
          </a:blip>
          <a:srcRect b="4415" l="10386" r="0" t="0"/>
          <a:stretch/>
        </p:blipFill>
        <p:spPr>
          <a:xfrm>
            <a:off x="0" y="0"/>
            <a:ext cx="7224673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18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8" name="Google Shape;188;p18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18"/>
          <p:cNvSpPr txBox="1"/>
          <p:nvPr/>
        </p:nvSpPr>
        <p:spPr>
          <a:xfrm>
            <a:off x="559200" y="3051325"/>
            <a:ext cx="42888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GOOGLE 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DISPLAY ADS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0" name="Google Shape;190;p18"/>
          <p:cNvPicPr preferRelativeResize="0"/>
          <p:nvPr/>
        </p:nvPicPr>
        <p:blipFill rotWithShape="1">
          <a:blip r:embed="rId3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4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8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1_1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9"/>
          <p:cNvPicPr preferRelativeResize="0"/>
          <p:nvPr/>
        </p:nvPicPr>
        <p:blipFill rotWithShape="1">
          <a:blip r:embed="rId2">
            <a:alphaModFix/>
          </a:blip>
          <a:srcRect b="0" l="11808" r="0" t="0"/>
          <a:stretch/>
        </p:blipFill>
        <p:spPr>
          <a:xfrm>
            <a:off x="0" y="0"/>
            <a:ext cx="722467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19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Google Shape;196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559200" y="3927575"/>
            <a:ext cx="30795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SOCIAL ADS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98" name="Google Shape;198;p19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4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9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 1">
  <p:cSld name="CUSTOM_1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81915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20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4043">
              <a:alpha val="73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559200" y="3927575"/>
            <a:ext cx="30795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SEO</a:t>
            </a:r>
            <a:endParaRPr b="1"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07" name="Google Shape;207;p20"/>
          <p:cNvCxnSpPr/>
          <p:nvPr/>
        </p:nvCxnSpPr>
        <p:spPr>
          <a:xfrm>
            <a:off x="652575" y="4651927"/>
            <a:ext cx="6572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8" name="Google Shape;208;p20"/>
          <p:cNvPicPr preferRelativeResize="0"/>
          <p:nvPr/>
        </p:nvPicPr>
        <p:blipFill rotWithShape="1">
          <a:blip r:embed="rId3">
            <a:alphaModFix/>
          </a:blip>
          <a:srcRect b="0" l="39536" r="0" t="0"/>
          <a:stretch/>
        </p:blipFill>
        <p:spPr>
          <a:xfrm rot="10800000">
            <a:off x="3519445" y="0"/>
            <a:ext cx="5633500" cy="43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 rotWithShape="1">
          <a:blip r:embed="rId4">
            <a:alphaModFix/>
          </a:blip>
          <a:srcRect b="0" l="0" r="28891" t="0"/>
          <a:stretch/>
        </p:blipFill>
        <p:spPr>
          <a:xfrm>
            <a:off x="3664350" y="0"/>
            <a:ext cx="547964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Number 1">
  <p:cSld name="SlideNumber_1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550" y="4761751"/>
            <a:ext cx="968625" cy="1964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Call Deck 2025</a:t>
            </a:r>
            <a:endParaRPr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" name="Google Shape;16;p3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" name="Google Shape;17;p3"/>
          <p:cNvSpPr/>
          <p:nvPr/>
        </p:nvSpPr>
        <p:spPr>
          <a:xfrm flipH="1">
            <a:off x="1448850" y="-15300"/>
            <a:ext cx="7704100" cy="5174100"/>
          </a:xfrm>
          <a:custGeom>
            <a:rect b="b" l="l" r="r" t="t"/>
            <a:pathLst>
              <a:path extrusionOk="0" h="206964" w="308164">
                <a:moveTo>
                  <a:pt x="0" y="163"/>
                </a:moveTo>
                <a:lnTo>
                  <a:pt x="0" y="206306"/>
                </a:lnTo>
                <a:lnTo>
                  <a:pt x="308164" y="206964"/>
                </a:lnTo>
                <a:lnTo>
                  <a:pt x="172247" y="0"/>
                </a:lnTo>
                <a:close/>
              </a:path>
            </a:pathLst>
          </a:custGeom>
          <a:solidFill>
            <a:srgbClr val="EEEEEE">
              <a:alpha val="2790"/>
            </a:srgbClr>
          </a:solid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600" y="-4750"/>
            <a:ext cx="1541473" cy="4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Basic_1_1_1_1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3" name="Google Shape;21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/>
          <p:nvPr/>
        </p:nvSpPr>
        <p:spPr>
          <a:xfrm>
            <a:off x="1512075" y="2800450"/>
            <a:ext cx="6558275" cy="1324175"/>
          </a:xfrm>
          <a:custGeom>
            <a:rect b="b" l="l" r="r" t="t"/>
            <a:pathLst>
              <a:path extrusionOk="0" h="52967" w="262331">
                <a:moveTo>
                  <a:pt x="358" y="0"/>
                </a:moveTo>
                <a:lnTo>
                  <a:pt x="0" y="52967"/>
                </a:lnTo>
                <a:lnTo>
                  <a:pt x="262331" y="52329"/>
                </a:lnTo>
                <a:lnTo>
                  <a:pt x="219979" y="8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5" name="Google Shape;215;p21"/>
          <p:cNvSpPr txBox="1"/>
          <p:nvPr/>
        </p:nvSpPr>
        <p:spPr>
          <a:xfrm>
            <a:off x="2931675" y="2882438"/>
            <a:ext cx="5079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3E3E40"/>
                </a:solidFill>
                <a:latin typeface="Oswald"/>
                <a:ea typeface="Oswald"/>
                <a:cs typeface="Oswald"/>
                <a:sym typeface="Oswald"/>
              </a:rPr>
              <a:t>THANK YOU!</a:t>
            </a:r>
            <a:endParaRPr b="1" sz="5000">
              <a:solidFill>
                <a:srgbClr val="3E3E4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21"/>
          <p:cNvSpPr txBox="1"/>
          <p:nvPr/>
        </p:nvSpPr>
        <p:spPr>
          <a:xfrm>
            <a:off x="2995575" y="3586125"/>
            <a:ext cx="4070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51505A"/>
                </a:solidFill>
                <a:latin typeface="Lato"/>
                <a:ea typeface="Lato"/>
                <a:cs typeface="Lato"/>
                <a:sym typeface="Lato"/>
              </a:rPr>
              <a:t>Let us know if you have question or concerns</a:t>
            </a:r>
            <a:endParaRPr>
              <a:solidFill>
                <a:srgbClr val="3C40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0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0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0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7" name="Google Shape;2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75" y="453075"/>
            <a:ext cx="1359000" cy="2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775" y="1941525"/>
            <a:ext cx="2511900" cy="32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2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Slide">
  <p:cSld name="FullSlide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-7425" y="0"/>
            <a:ext cx="3228900" cy="5143500"/>
          </a:xfrm>
          <a:prstGeom prst="rect">
            <a:avLst/>
          </a:prstGeom>
          <a:solidFill>
            <a:srgbClr val="E748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517300" y="392550"/>
            <a:ext cx="2179500" cy="2179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887" y="4569900"/>
            <a:ext cx="1497176" cy="452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4" name="Google Shape;224;p22"/>
          <p:cNvGraphicFramePr/>
          <p:nvPr/>
        </p:nvGraphicFramePr>
        <p:xfrm>
          <a:off x="-1300" y="299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{40DDD217-B24A-4EB6-9939-7A9987C7C39E}</a:tableStyleId>
              </a:tblPr>
              <a:tblGrid>
                <a:gridCol w="737400"/>
                <a:gridCol w="5253925"/>
              </a:tblGrid>
              <a:tr h="1315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chemeClr val="lt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5464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45464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9"/>
                    </a:solidFill>
                  </a:tcPr>
                </a:tc>
              </a:tr>
            </a:tbl>
          </a:graphicData>
        </a:graphic>
      </p:graphicFrame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9275" y="49373"/>
            <a:ext cx="3769625" cy="50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ick Questions">
  <p:cSld name="SECTION_HEADER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23"/>
          <p:cNvGraphicFramePr/>
          <p:nvPr/>
        </p:nvGraphicFramePr>
        <p:xfrm>
          <a:off x="340775" y="1983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{40DDD217-B24A-4EB6-9939-7A9987C7C39E}</a:tableStyleId>
              </a:tblPr>
              <a:tblGrid>
                <a:gridCol w="8043675"/>
              </a:tblGrid>
              <a:tr h="2718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i="1" sz="1100" u="none" cap="none" strike="noStrik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76200">
                      <a:solidFill>
                        <a:srgbClr val="E7484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6F0F0"/>
                    </a:solidFill>
                  </a:tcPr>
                </a:tc>
              </a:tr>
            </a:tbl>
          </a:graphicData>
        </a:graphic>
      </p:graphicFrame>
      <p:sp>
        <p:nvSpPr>
          <p:cNvPr id="228" name="Google Shape;228;p23"/>
          <p:cNvSpPr txBox="1"/>
          <p:nvPr/>
        </p:nvSpPr>
        <p:spPr>
          <a:xfrm>
            <a:off x="6755450" y="726938"/>
            <a:ext cx="2451300" cy="3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0"/>
              <a:buFont typeface="Arial"/>
              <a:buNone/>
            </a:pPr>
            <a:r>
              <a:rPr b="0" i="0" lang="en" sz="31000" u="none" cap="none" strike="noStrike">
                <a:solidFill>
                  <a:srgbClr val="E7484B"/>
                </a:solidFill>
                <a:latin typeface="Oswald"/>
                <a:ea typeface="Oswald"/>
                <a:cs typeface="Oswald"/>
                <a:sym typeface="Oswald"/>
              </a:rPr>
              <a:t>?</a:t>
            </a:r>
            <a:endParaRPr b="0" i="0" sz="31000" u="none" cap="none" strike="noStrike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p23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F6F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1" name="Google Shape;23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3"/>
          <p:cNvSpPr txBox="1"/>
          <p:nvPr>
            <p:ph idx="12" type="sldNum"/>
          </p:nvPr>
        </p:nvSpPr>
        <p:spPr>
          <a:xfrm>
            <a:off x="8735250" y="4702300"/>
            <a:ext cx="4716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7088750" y="4713150"/>
            <a:ext cx="182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PROPRIETARY AND CONFIDENTIAL 20</a:t>
            </a:r>
            <a:r>
              <a:rPr b="1" lang="en" sz="600"/>
              <a:t>23</a:t>
            </a: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| </a:t>
            </a:r>
            <a:endParaRPr b="1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209300" y="126925"/>
            <a:ext cx="3051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E7484B"/>
                </a:solidFill>
                <a:latin typeface="Oswald"/>
                <a:ea typeface="Oswald"/>
                <a:cs typeface="Oswald"/>
                <a:sym typeface="Oswald"/>
              </a:rPr>
              <a:t>QUICK QUESTIONS</a:t>
            </a:r>
            <a:endParaRPr b="0" i="0" sz="1800" u="none" cap="none" strike="noStrike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36" name="Google Shape;236;p23"/>
          <p:cNvCxnSpPr/>
          <p:nvPr/>
        </p:nvCxnSpPr>
        <p:spPr>
          <a:xfrm>
            <a:off x="340775" y="813625"/>
            <a:ext cx="0" cy="10017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s">
  <p:cSld name="TITLE_3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24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F6F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9" name="Google Shape;23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4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4"/>
          <p:cNvSpPr txBox="1"/>
          <p:nvPr>
            <p:ph idx="12" type="sldNum"/>
          </p:nvPr>
        </p:nvSpPr>
        <p:spPr>
          <a:xfrm>
            <a:off x="8735250" y="4702300"/>
            <a:ext cx="4086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209300" y="126925"/>
            <a:ext cx="3051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3" name="Google Shape;243;p24"/>
          <p:cNvSpPr txBox="1"/>
          <p:nvPr/>
        </p:nvSpPr>
        <p:spPr>
          <a:xfrm>
            <a:off x="358250" y="655125"/>
            <a:ext cx="7342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p24"/>
          <p:cNvSpPr txBox="1"/>
          <p:nvPr/>
        </p:nvSpPr>
        <p:spPr>
          <a:xfrm>
            <a:off x="7088750" y="4713150"/>
            <a:ext cx="182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PROPRIETARY AND CONFIDENTIAL 20</a:t>
            </a:r>
            <a:r>
              <a:rPr b="1" lang="en" sz="600"/>
              <a:t>23</a:t>
            </a: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| </a:t>
            </a:r>
            <a:endParaRPr b="1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municate Schedule">
  <p:cSld name="TITLE_3_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25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F6F0F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7" name="Google Shape;24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5"/>
          <p:cNvSpPr txBox="1"/>
          <p:nvPr/>
        </p:nvSpPr>
        <p:spPr>
          <a:xfrm>
            <a:off x="209300" y="126925"/>
            <a:ext cx="3051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0" name="Google Shape;250;p25"/>
          <p:cNvSpPr txBox="1"/>
          <p:nvPr>
            <p:ph idx="12" type="sldNum"/>
          </p:nvPr>
        </p:nvSpPr>
        <p:spPr>
          <a:xfrm>
            <a:off x="8800775" y="4854700"/>
            <a:ext cx="3726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6934525" y="4865550"/>
            <a:ext cx="213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0000"/>
                </a:solidFill>
              </a:rPr>
              <a:t>PROPRIETARY AND CONFIDENTIAL 20</a:t>
            </a:r>
            <a:r>
              <a:rPr b="1" lang="en" sz="600"/>
              <a:t>23  | </a:t>
            </a:r>
            <a:endParaRPr b="1" sz="6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FU">
  <p:cSld name="TITLE_AND_BODY_2_3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/>
          <p:nvPr/>
        </p:nvSpPr>
        <p:spPr>
          <a:xfrm>
            <a:off x="7137750" y="100325"/>
            <a:ext cx="1883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4" name="Google Shape;254;p26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F6F0F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5" name="Google Shape;25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6"/>
          <p:cNvSpPr txBox="1"/>
          <p:nvPr/>
        </p:nvSpPr>
        <p:spPr>
          <a:xfrm>
            <a:off x="7088750" y="4713150"/>
            <a:ext cx="182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0000"/>
                </a:solidFill>
              </a:rPr>
              <a:t>PROPRIETARY AND CONFIDENTIAL 20</a:t>
            </a:r>
            <a:r>
              <a:rPr b="1" lang="en" sz="600"/>
              <a:t>23  | </a:t>
            </a:r>
            <a:endParaRPr b="1" sz="600">
              <a:solidFill>
                <a:srgbClr val="000000"/>
              </a:solidFill>
            </a:endParaRPr>
          </a:p>
        </p:txBody>
      </p:sp>
      <p:sp>
        <p:nvSpPr>
          <p:cNvPr id="258" name="Google Shape;258;p26"/>
          <p:cNvSpPr/>
          <p:nvPr/>
        </p:nvSpPr>
        <p:spPr>
          <a:xfrm>
            <a:off x="209300" y="628900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9" name="Google Shape;259;p26"/>
          <p:cNvCxnSpPr/>
          <p:nvPr/>
        </p:nvCxnSpPr>
        <p:spPr>
          <a:xfrm>
            <a:off x="243525" y="636153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26"/>
          <p:cNvSpPr txBox="1"/>
          <p:nvPr/>
        </p:nvSpPr>
        <p:spPr>
          <a:xfrm>
            <a:off x="209300" y="126925"/>
            <a:ext cx="3051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7484B"/>
                </a:solidFill>
                <a:latin typeface="Oswald"/>
                <a:ea typeface="Oswald"/>
                <a:cs typeface="Oswald"/>
                <a:sym typeface="Oswald"/>
              </a:rPr>
              <a:t>TOP OF THE FUNNEL (TOFU)</a:t>
            </a:r>
            <a:endParaRPr sz="1800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09300" y="2001563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2" name="Google Shape;262;p26"/>
          <p:cNvCxnSpPr/>
          <p:nvPr/>
        </p:nvCxnSpPr>
        <p:spPr>
          <a:xfrm>
            <a:off x="243525" y="2008816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26"/>
          <p:cNvSpPr/>
          <p:nvPr/>
        </p:nvSpPr>
        <p:spPr>
          <a:xfrm>
            <a:off x="209300" y="3374225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4" name="Google Shape;264;p26"/>
          <p:cNvCxnSpPr/>
          <p:nvPr/>
        </p:nvCxnSpPr>
        <p:spPr>
          <a:xfrm>
            <a:off x="243525" y="3381478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26"/>
          <p:cNvSpPr/>
          <p:nvPr/>
        </p:nvSpPr>
        <p:spPr>
          <a:xfrm>
            <a:off x="5581750" y="636150"/>
            <a:ext cx="3386100" cy="3996300"/>
          </a:xfrm>
          <a:prstGeom prst="rect">
            <a:avLst/>
          </a:prstGeom>
          <a:solidFill>
            <a:srgbClr val="4546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6" name="Google Shape;266;p26"/>
          <p:cNvCxnSpPr/>
          <p:nvPr/>
        </p:nvCxnSpPr>
        <p:spPr>
          <a:xfrm>
            <a:off x="5581750" y="636103"/>
            <a:ext cx="0" cy="6285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26"/>
          <p:cNvSpPr txBox="1"/>
          <p:nvPr/>
        </p:nvSpPr>
        <p:spPr>
          <a:xfrm>
            <a:off x="5656850" y="761425"/>
            <a:ext cx="30519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KPIs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8" name="Google Shape;268;p26"/>
          <p:cNvSpPr txBox="1"/>
          <p:nvPr>
            <p:ph idx="12" type="sldNum"/>
          </p:nvPr>
        </p:nvSpPr>
        <p:spPr>
          <a:xfrm>
            <a:off x="8735250" y="4702300"/>
            <a:ext cx="4800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FU">
  <p:cSld name="TITLE_AND_BODY_2_2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0" name="Google Shape;270;p27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F6F0F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1" name="Google Shape;27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7"/>
          <p:cNvSpPr txBox="1"/>
          <p:nvPr/>
        </p:nvSpPr>
        <p:spPr>
          <a:xfrm>
            <a:off x="7088750" y="4713150"/>
            <a:ext cx="182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0000"/>
                </a:solidFill>
              </a:rPr>
              <a:t>PROPRIETARY AND CONFIDENTIAL 20</a:t>
            </a:r>
            <a:r>
              <a:rPr b="1" lang="en" sz="600"/>
              <a:t>23  | </a:t>
            </a:r>
            <a:endParaRPr b="1" sz="600">
              <a:solidFill>
                <a:srgbClr val="000000"/>
              </a:solidFill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209300" y="628900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5" name="Google Shape;275;p27"/>
          <p:cNvCxnSpPr/>
          <p:nvPr/>
        </p:nvCxnSpPr>
        <p:spPr>
          <a:xfrm>
            <a:off x="243525" y="636153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27"/>
          <p:cNvSpPr txBox="1"/>
          <p:nvPr/>
        </p:nvSpPr>
        <p:spPr>
          <a:xfrm>
            <a:off x="209300" y="126925"/>
            <a:ext cx="3051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7484B"/>
                </a:solidFill>
                <a:latin typeface="Oswald"/>
                <a:ea typeface="Oswald"/>
                <a:cs typeface="Oswald"/>
                <a:sym typeface="Oswald"/>
              </a:rPr>
              <a:t>MIDDLE OF THE FUNNEL (MOFU)</a:t>
            </a:r>
            <a:endParaRPr sz="1800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209300" y="2001563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8" name="Google Shape;278;p27"/>
          <p:cNvCxnSpPr/>
          <p:nvPr/>
        </p:nvCxnSpPr>
        <p:spPr>
          <a:xfrm>
            <a:off x="243525" y="2008816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9" name="Google Shape;279;p27"/>
          <p:cNvSpPr/>
          <p:nvPr/>
        </p:nvSpPr>
        <p:spPr>
          <a:xfrm>
            <a:off x="209300" y="3374225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0" name="Google Shape;280;p27"/>
          <p:cNvCxnSpPr/>
          <p:nvPr/>
        </p:nvCxnSpPr>
        <p:spPr>
          <a:xfrm>
            <a:off x="243525" y="3381478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27"/>
          <p:cNvSpPr/>
          <p:nvPr/>
        </p:nvSpPr>
        <p:spPr>
          <a:xfrm>
            <a:off x="5581750" y="636150"/>
            <a:ext cx="3386100" cy="3996300"/>
          </a:xfrm>
          <a:prstGeom prst="rect">
            <a:avLst/>
          </a:prstGeom>
          <a:solidFill>
            <a:srgbClr val="4546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2" name="Google Shape;282;p27"/>
          <p:cNvCxnSpPr/>
          <p:nvPr/>
        </p:nvCxnSpPr>
        <p:spPr>
          <a:xfrm>
            <a:off x="5581750" y="636103"/>
            <a:ext cx="0" cy="6285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27"/>
          <p:cNvSpPr txBox="1"/>
          <p:nvPr/>
        </p:nvSpPr>
        <p:spPr>
          <a:xfrm>
            <a:off x="5656850" y="761425"/>
            <a:ext cx="30519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KPIs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4" name="Google Shape;284;p27"/>
          <p:cNvSpPr txBox="1"/>
          <p:nvPr>
            <p:ph idx="12" type="sldNum"/>
          </p:nvPr>
        </p:nvSpPr>
        <p:spPr>
          <a:xfrm>
            <a:off x="8735250" y="4702300"/>
            <a:ext cx="4800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FU 1">
  <p:cSld name="TITLE_AND_BODY_2_2_2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/>
          <p:nvPr/>
        </p:nvSpPr>
        <p:spPr>
          <a:xfrm>
            <a:off x="7137750" y="100325"/>
            <a:ext cx="1883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7" name="Google Shape;287;p28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F6F0F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8" name="Google Shape;28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8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8"/>
          <p:cNvSpPr txBox="1"/>
          <p:nvPr/>
        </p:nvSpPr>
        <p:spPr>
          <a:xfrm>
            <a:off x="7088750" y="4713150"/>
            <a:ext cx="182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000000"/>
                </a:solidFill>
              </a:rPr>
              <a:t>PROPRIETARY AND CONFIDENTIAL 20</a:t>
            </a:r>
            <a:r>
              <a:rPr b="1" lang="en" sz="600"/>
              <a:t>23  | </a:t>
            </a:r>
            <a:endParaRPr b="1" sz="600">
              <a:solidFill>
                <a:srgbClr val="000000"/>
              </a:solidFill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209300" y="628900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2" name="Google Shape;292;p28"/>
          <p:cNvCxnSpPr/>
          <p:nvPr/>
        </p:nvCxnSpPr>
        <p:spPr>
          <a:xfrm>
            <a:off x="243525" y="636153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3" name="Google Shape;293;p28"/>
          <p:cNvSpPr txBox="1"/>
          <p:nvPr/>
        </p:nvSpPr>
        <p:spPr>
          <a:xfrm>
            <a:off x="209300" y="126925"/>
            <a:ext cx="30519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7484B"/>
                </a:solidFill>
                <a:latin typeface="Oswald"/>
                <a:ea typeface="Oswald"/>
                <a:cs typeface="Oswald"/>
                <a:sym typeface="Oswald"/>
              </a:rPr>
              <a:t>BOTTOM OF THE FUNNEL (BOFU)</a:t>
            </a:r>
            <a:endParaRPr sz="1800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209300" y="2001563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5" name="Google Shape;295;p28"/>
          <p:cNvCxnSpPr/>
          <p:nvPr/>
        </p:nvCxnSpPr>
        <p:spPr>
          <a:xfrm>
            <a:off x="243525" y="2008816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6" name="Google Shape;296;p28"/>
          <p:cNvSpPr/>
          <p:nvPr/>
        </p:nvSpPr>
        <p:spPr>
          <a:xfrm>
            <a:off x="209300" y="3374225"/>
            <a:ext cx="5134200" cy="125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243525" y="3381478"/>
            <a:ext cx="0" cy="12438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8" name="Google Shape;298;p28"/>
          <p:cNvSpPr/>
          <p:nvPr/>
        </p:nvSpPr>
        <p:spPr>
          <a:xfrm>
            <a:off x="5581750" y="636150"/>
            <a:ext cx="3386100" cy="3996300"/>
          </a:xfrm>
          <a:prstGeom prst="rect">
            <a:avLst/>
          </a:prstGeom>
          <a:solidFill>
            <a:srgbClr val="4546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9" name="Google Shape;299;p28"/>
          <p:cNvCxnSpPr/>
          <p:nvPr/>
        </p:nvCxnSpPr>
        <p:spPr>
          <a:xfrm>
            <a:off x="5581750" y="636103"/>
            <a:ext cx="0" cy="628500"/>
          </a:xfrm>
          <a:prstGeom prst="straightConnector1">
            <a:avLst/>
          </a:prstGeom>
          <a:noFill/>
          <a:ln cap="flat" cmpd="sng" w="76200">
            <a:solidFill>
              <a:srgbClr val="E748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0" name="Google Shape;300;p28"/>
          <p:cNvSpPr txBox="1"/>
          <p:nvPr/>
        </p:nvSpPr>
        <p:spPr>
          <a:xfrm>
            <a:off x="5656850" y="761425"/>
            <a:ext cx="30519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KPIs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1" name="Google Shape;301;p28"/>
          <p:cNvSpPr txBox="1"/>
          <p:nvPr>
            <p:ph idx="12" type="sldNum"/>
          </p:nvPr>
        </p:nvSpPr>
        <p:spPr>
          <a:xfrm>
            <a:off x="8735250" y="4702300"/>
            <a:ext cx="4800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lossary">
  <p:cSld name="MAIN_POINT_1_1_1_1_1_1_2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p29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F6F0F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4" name="Google Shape;30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9"/>
          <p:cNvSpPr txBox="1"/>
          <p:nvPr/>
        </p:nvSpPr>
        <p:spPr>
          <a:xfrm>
            <a:off x="209300" y="126925"/>
            <a:ext cx="4142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E7484B"/>
                </a:solidFill>
                <a:latin typeface="Oswald"/>
                <a:ea typeface="Oswald"/>
                <a:cs typeface="Oswald"/>
                <a:sym typeface="Oswald"/>
              </a:rPr>
              <a:t>GLOSSARY</a:t>
            </a:r>
            <a:endParaRPr b="0" i="0" sz="1800" u="none" cap="none" strike="noStrike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7" name="Google Shape;307;p29"/>
          <p:cNvSpPr txBox="1"/>
          <p:nvPr>
            <p:ph idx="12" type="sldNum"/>
          </p:nvPr>
        </p:nvSpPr>
        <p:spPr>
          <a:xfrm>
            <a:off x="8735250" y="4702300"/>
            <a:ext cx="4800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  <p:sp>
        <p:nvSpPr>
          <p:cNvPr id="308" name="Google Shape;308;p29"/>
          <p:cNvSpPr txBox="1"/>
          <p:nvPr/>
        </p:nvSpPr>
        <p:spPr>
          <a:xfrm>
            <a:off x="7088750" y="4713150"/>
            <a:ext cx="182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PROPRIETARY AND CONFIDENTIAL 20</a:t>
            </a:r>
            <a:r>
              <a:rPr b="1" lang="en" sz="600"/>
              <a:t>23 </a:t>
            </a: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endParaRPr b="1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9"/>
          <p:cNvSpPr txBox="1"/>
          <p:nvPr/>
        </p:nvSpPr>
        <p:spPr>
          <a:xfrm>
            <a:off x="358250" y="655125"/>
            <a:ext cx="7342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List of Abbreviations</a:t>
            </a:r>
            <a:endParaRPr b="1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0" name="Google Shape;310;p29"/>
          <p:cNvCxnSpPr/>
          <p:nvPr/>
        </p:nvCxnSpPr>
        <p:spPr>
          <a:xfrm>
            <a:off x="358250" y="751500"/>
            <a:ext cx="0" cy="189900"/>
          </a:xfrm>
          <a:prstGeom prst="straightConnector1">
            <a:avLst/>
          </a:prstGeom>
          <a:noFill/>
          <a:ln cap="flat" cmpd="sng" w="38100">
            <a:solidFill>
              <a:srgbClr val="E7484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1" name="Google Shape;311;p29"/>
          <p:cNvSpPr txBox="1"/>
          <p:nvPr/>
        </p:nvSpPr>
        <p:spPr>
          <a:xfrm>
            <a:off x="357800" y="1113300"/>
            <a:ext cx="4293600" cy="3506400"/>
          </a:xfrm>
          <a:prstGeom prst="rect">
            <a:avLst/>
          </a:prstGeom>
          <a:solidFill>
            <a:srgbClr val="F6F0F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sng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ick Meeting Feedback">
  <p:cSld name="TITLE_AND_BODY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9350" y="4795922"/>
            <a:ext cx="1071774" cy="2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/>
        </p:nvSpPr>
        <p:spPr>
          <a:xfrm>
            <a:off x="8541225" y="4632425"/>
            <a:ext cx="48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7088750" y="4713150"/>
            <a:ext cx="182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PROPRIETARY AND CONFIDENTIAL 20</a:t>
            </a:r>
            <a:r>
              <a:rPr b="1" lang="en" sz="600"/>
              <a:t>23</a:t>
            </a:r>
            <a:r>
              <a:rPr b="1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| </a:t>
            </a:r>
            <a:endParaRPr b="1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30"/>
          <p:cNvCxnSpPr/>
          <p:nvPr/>
        </p:nvCxnSpPr>
        <p:spPr>
          <a:xfrm>
            <a:off x="199350" y="542675"/>
            <a:ext cx="8745300" cy="0"/>
          </a:xfrm>
          <a:prstGeom prst="straightConnector1">
            <a:avLst/>
          </a:prstGeom>
          <a:noFill/>
          <a:ln cap="flat" cmpd="sng" w="28575">
            <a:solidFill>
              <a:srgbClr val="45464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7" name="Google Shape;317;p30"/>
          <p:cNvSpPr txBox="1"/>
          <p:nvPr/>
        </p:nvSpPr>
        <p:spPr>
          <a:xfrm>
            <a:off x="209300" y="126925"/>
            <a:ext cx="3524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E7484B"/>
                </a:solidFill>
                <a:latin typeface="Oswald"/>
                <a:ea typeface="Oswald"/>
                <a:cs typeface="Oswald"/>
                <a:sym typeface="Oswald"/>
              </a:rPr>
              <a:t>QUICK MEETING FEEDBACK</a:t>
            </a:r>
            <a:endParaRPr b="0" i="0" sz="1800" u="none" cap="none" strike="noStrike">
              <a:solidFill>
                <a:srgbClr val="E7484B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358250" y="655125"/>
            <a:ext cx="7342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do you think we did? Please rate this meeting.</a:t>
            </a:r>
            <a:endParaRPr b="1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9" name="Google Shape;319;p30"/>
          <p:cNvCxnSpPr/>
          <p:nvPr/>
        </p:nvCxnSpPr>
        <p:spPr>
          <a:xfrm>
            <a:off x="358250" y="751500"/>
            <a:ext cx="0" cy="189900"/>
          </a:xfrm>
          <a:prstGeom prst="straightConnector1">
            <a:avLst/>
          </a:prstGeom>
          <a:noFill/>
          <a:ln cap="flat" cmpd="sng" w="38100">
            <a:solidFill>
              <a:srgbClr val="E7484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0" name="Google Shape;320;p30"/>
          <p:cNvSpPr txBox="1"/>
          <p:nvPr>
            <p:ph idx="12" type="sldNum"/>
          </p:nvPr>
        </p:nvSpPr>
        <p:spPr>
          <a:xfrm>
            <a:off x="8735250" y="4702300"/>
            <a:ext cx="4800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E7484B"/>
              </a:solidFill>
            </a:endParaRPr>
          </a:p>
        </p:txBody>
      </p:sp>
      <p:pic>
        <p:nvPicPr>
          <p:cNvPr id="321" name="Google Shape;321;p30"/>
          <p:cNvPicPr preferRelativeResize="0"/>
          <p:nvPr/>
        </p:nvPicPr>
        <p:blipFill rotWithShape="1">
          <a:blip r:embed="rId3">
            <a:alphaModFix/>
          </a:blip>
          <a:srcRect b="3698" l="0" r="0" t="0"/>
          <a:stretch/>
        </p:blipFill>
        <p:spPr>
          <a:xfrm>
            <a:off x="2572900" y="1049375"/>
            <a:ext cx="4435351" cy="40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0"/>
          <p:cNvSpPr txBox="1"/>
          <p:nvPr/>
        </p:nvSpPr>
        <p:spPr>
          <a:xfrm>
            <a:off x="6677075" y="1159300"/>
            <a:ext cx="2020200" cy="7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Drag the </a:t>
            </a:r>
            <a:r>
              <a:rPr b="1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check mark</a:t>
            </a: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to the appropriate row of stars.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30"/>
          <p:cNvSpPr/>
          <p:nvPr/>
        </p:nvSpPr>
        <p:spPr>
          <a:xfrm>
            <a:off x="7282625" y="2017700"/>
            <a:ext cx="809100" cy="809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454649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>
  <p:cSld name="Basic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4006250" y="25"/>
            <a:ext cx="5137800" cy="51435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550" y="4762536"/>
            <a:ext cx="968625" cy="19492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Hawk Ridge Systems</a:t>
            </a:r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" name="Google Shape;24;p4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4187275" y="832100"/>
            <a:ext cx="3775800" cy="3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●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○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■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●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○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■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●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○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■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" name="Google Shape;26;p4"/>
          <p:cNvSpPr/>
          <p:nvPr/>
        </p:nvSpPr>
        <p:spPr>
          <a:xfrm>
            <a:off x="7252875" y="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2">
  <p:cSld name="Basic_2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b="33576" l="0" r="0" t="31112"/>
          <a:stretch/>
        </p:blipFill>
        <p:spPr>
          <a:xfrm flipH="1" rot="10800000">
            <a:off x="0" y="3344800"/>
            <a:ext cx="9144003" cy="18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-17900" y="-13025"/>
            <a:ext cx="7704100" cy="5174100"/>
          </a:xfrm>
          <a:custGeom>
            <a:rect b="b" l="l" r="r" t="t"/>
            <a:pathLst>
              <a:path extrusionOk="0" h="206964" w="308164">
                <a:moveTo>
                  <a:pt x="0" y="163"/>
                </a:moveTo>
                <a:lnTo>
                  <a:pt x="0" y="206306"/>
                </a:lnTo>
                <a:lnTo>
                  <a:pt x="308164" y="206964"/>
                </a:lnTo>
                <a:lnTo>
                  <a:pt x="172247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</p:sp>
      <p:sp>
        <p:nvSpPr>
          <p:cNvPr id="30" name="Google Shape;30;p5"/>
          <p:cNvSpPr txBox="1"/>
          <p:nvPr/>
        </p:nvSpPr>
        <p:spPr>
          <a:xfrm>
            <a:off x="6887650" y="4563850"/>
            <a:ext cx="1902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Hawk Ridge Systems</a:t>
            </a:r>
            <a:endParaRPr sz="1300">
              <a:solidFill>
                <a:srgbClr val="9E9E9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" name="Google Shape;31;p5"/>
          <p:cNvSpPr txBox="1"/>
          <p:nvPr/>
        </p:nvSpPr>
        <p:spPr>
          <a:xfrm>
            <a:off x="8670650" y="4577950"/>
            <a:ext cx="351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rgbClr val="9E9E9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571500" y="442875"/>
            <a:ext cx="31146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62829"/>
              </a:buClr>
              <a:buSzPts val="3000"/>
              <a:buFont typeface="Oswald"/>
              <a:buNone/>
              <a:defRPr sz="3000">
                <a:solidFill>
                  <a:srgbClr val="C6282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657000" y="1896800"/>
            <a:ext cx="3775800" cy="23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●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○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■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●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○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■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●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○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Lato"/>
              <a:buChar char="■"/>
              <a:defRPr>
                <a:solidFill>
                  <a:srgbClr val="3C404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50" y="4762536"/>
            <a:ext cx="968625" cy="19492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1">
  <p:cSld name="Basic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550" y="4762536"/>
            <a:ext cx="968625" cy="19492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" name="Google Shape;39;p6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571500" y="442875"/>
            <a:ext cx="60663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62829"/>
              </a:buClr>
              <a:buSzPts val="3000"/>
              <a:buFont typeface="Oswald"/>
              <a:buNone/>
              <a:defRPr sz="3000">
                <a:solidFill>
                  <a:srgbClr val="C6282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1" name="Google Shape;41;p6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2" name="Google Shape;42;p6"/>
          <p:cNvSpPr txBox="1"/>
          <p:nvPr/>
        </p:nvSpPr>
        <p:spPr>
          <a:xfrm>
            <a:off x="5677500" y="46675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Hawk Ridge Systems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1 2">
  <p:cSld name="Basic_1_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75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50" y="4762536"/>
            <a:ext cx="968625" cy="19492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Hawk Ridge Systems</a:t>
            </a:r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7" name="Google Shape;47;p7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9" name="Google Shape;49;p7"/>
          <p:cNvSpPr/>
          <p:nvPr/>
        </p:nvSpPr>
        <p:spPr>
          <a:xfrm>
            <a:off x="-1521025" y="-4750"/>
            <a:ext cx="7370544" cy="2089397"/>
          </a:xfrm>
          <a:custGeom>
            <a:rect b="b" l="l" r="r" t="t"/>
            <a:pathLst>
              <a:path extrusionOk="0" h="66047" w="232987">
                <a:moveTo>
                  <a:pt x="0" y="65851"/>
                </a:moveTo>
                <a:lnTo>
                  <a:pt x="0" y="0"/>
                </a:lnTo>
                <a:lnTo>
                  <a:pt x="232987" y="0"/>
                </a:lnTo>
                <a:lnTo>
                  <a:pt x="177270" y="66047"/>
                </a:lnTo>
                <a:close/>
              </a:path>
            </a:pathLst>
          </a:custGeom>
          <a:solidFill>
            <a:srgbClr val="FFFFFF">
              <a:alpha val="50280"/>
            </a:srgbClr>
          </a:solidFill>
          <a:ln>
            <a:noFill/>
          </a:ln>
        </p:spPr>
      </p:sp>
      <p:sp>
        <p:nvSpPr>
          <p:cNvPr id="50" name="Google Shape;50;p7"/>
          <p:cNvSpPr txBox="1"/>
          <p:nvPr/>
        </p:nvSpPr>
        <p:spPr>
          <a:xfrm>
            <a:off x="555550" y="428900"/>
            <a:ext cx="40164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62829"/>
                </a:solidFill>
                <a:latin typeface="Oswald"/>
                <a:ea typeface="Oswald"/>
                <a:cs typeface="Oswald"/>
                <a:sym typeface="Oswald"/>
              </a:rPr>
              <a:t>PARKING </a:t>
            </a:r>
            <a:r>
              <a:rPr b="1" lang="en" sz="3000">
                <a:solidFill>
                  <a:srgbClr val="C62829"/>
                </a:solidFill>
                <a:latin typeface="Oswald"/>
                <a:ea typeface="Oswald"/>
                <a:cs typeface="Oswald"/>
                <a:sym typeface="Oswald"/>
              </a:rPr>
              <a:t>LOT</a:t>
            </a:r>
            <a:endParaRPr b="1" sz="3000">
              <a:solidFill>
                <a:srgbClr val="C6282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This is a slide to place any ideas that come up that are not directly relevant to the discussion at hand.</a:t>
            </a:r>
            <a:endParaRPr b="1"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1 1">
  <p:cSld name="Basic_1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>
            <a:off x="-8950" y="-8950"/>
            <a:ext cx="4428850" cy="2391875"/>
          </a:xfrm>
          <a:custGeom>
            <a:rect b="b" l="l" r="r" t="t"/>
            <a:pathLst>
              <a:path extrusionOk="0" h="95675" w="177154">
                <a:moveTo>
                  <a:pt x="358" y="95675"/>
                </a:moveTo>
                <a:lnTo>
                  <a:pt x="0" y="0"/>
                </a:lnTo>
                <a:lnTo>
                  <a:pt x="177154" y="0"/>
                </a:lnTo>
                <a:lnTo>
                  <a:pt x="93833" y="95444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550" y="4762536"/>
            <a:ext cx="968625" cy="19492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8"/>
          <p:cNvSpPr txBox="1"/>
          <p:nvPr>
            <p:ph type="title"/>
          </p:nvPr>
        </p:nvSpPr>
        <p:spPr>
          <a:xfrm>
            <a:off x="657000" y="581550"/>
            <a:ext cx="60663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62829"/>
              </a:buClr>
              <a:buSzPts val="2000"/>
              <a:buFont typeface="Oswald"/>
              <a:buChar char="●"/>
              <a:defRPr sz="2000">
                <a:solidFill>
                  <a:srgbClr val="C6282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6" name="Google Shape;56;p8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7" name="Google Shape;57;p8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Hawk Ridge Systems</a:t>
            </a:r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2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1 1 1">
  <p:cSld name="Basic_1_1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-17900" y="-13025"/>
            <a:ext cx="4841000" cy="5174100"/>
          </a:xfrm>
          <a:custGeom>
            <a:rect b="b" l="l" r="r" t="t"/>
            <a:pathLst>
              <a:path extrusionOk="0" h="206964" w="193640">
                <a:moveTo>
                  <a:pt x="716" y="163"/>
                </a:moveTo>
                <a:lnTo>
                  <a:pt x="0" y="206664"/>
                </a:lnTo>
                <a:lnTo>
                  <a:pt x="193640" y="206964"/>
                </a:lnTo>
                <a:lnTo>
                  <a:pt x="57723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</p:sp>
      <p:pic>
        <p:nvPicPr>
          <p:cNvPr id="60" name="Google Shape;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550" y="4762536"/>
            <a:ext cx="968625" cy="19492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2" name="Google Shape;62;p9"/>
          <p:cNvSpPr txBox="1"/>
          <p:nvPr>
            <p:ph type="title"/>
          </p:nvPr>
        </p:nvSpPr>
        <p:spPr>
          <a:xfrm>
            <a:off x="657000" y="3793575"/>
            <a:ext cx="60663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62829"/>
              </a:buClr>
              <a:buSzPts val="2000"/>
              <a:buFont typeface="Oswald"/>
              <a:buAutoNum type="arabicPeriod"/>
              <a:defRPr sz="2000">
                <a:solidFill>
                  <a:srgbClr val="C6282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AutoNum type="romanLcPeriod"/>
              <a:defRPr sz="2000"/>
            </a:lvl9pPr>
          </a:lstStyle>
          <a:p/>
        </p:txBody>
      </p:sp>
      <p:sp>
        <p:nvSpPr>
          <p:cNvPr id="63" name="Google Shape;63;p9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64" name="Google Shape;64;p9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Hawk Ridge Systems</a:t>
            </a:r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2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1 1 1 1">
  <p:cSld name="Basic_1_1_1_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>
            <a:off x="571500" y="1224537"/>
            <a:ext cx="6577200" cy="1039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571500" y="2378396"/>
            <a:ext cx="6577200" cy="1039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571500" y="3532268"/>
            <a:ext cx="6577200" cy="1039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0"/>
          <p:cNvSpPr/>
          <p:nvPr/>
        </p:nvSpPr>
        <p:spPr>
          <a:xfrm>
            <a:off x="5421975" y="-17900"/>
            <a:ext cx="3766750" cy="5180425"/>
          </a:xfrm>
          <a:custGeom>
            <a:rect b="b" l="l" r="r" t="t"/>
            <a:pathLst>
              <a:path extrusionOk="0" h="207217" w="150670">
                <a:moveTo>
                  <a:pt x="150670" y="358"/>
                </a:moveTo>
                <a:lnTo>
                  <a:pt x="149239" y="206859"/>
                </a:lnTo>
                <a:lnTo>
                  <a:pt x="0" y="207217"/>
                </a:lnTo>
                <a:lnTo>
                  <a:pt x="368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pic>
        <p:nvPicPr>
          <p:cNvPr id="70" name="Google Shape;7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550" y="4762536"/>
            <a:ext cx="968625" cy="19492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0"/>
          <p:cNvSpPr txBox="1"/>
          <p:nvPr/>
        </p:nvSpPr>
        <p:spPr>
          <a:xfrm>
            <a:off x="8601075" y="4720950"/>
            <a:ext cx="5430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| </a:t>
            </a:r>
            <a:fld id="{00000000-1234-1234-1234-123412341234}" type="slidenum">
              <a:rPr lang="en" sz="1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sz="1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" name="Google Shape;72;p10"/>
          <p:cNvSpPr/>
          <p:nvPr/>
        </p:nvSpPr>
        <p:spPr>
          <a:xfrm>
            <a:off x="7250650" y="-4750"/>
            <a:ext cx="1902300" cy="447625"/>
          </a:xfrm>
          <a:custGeom>
            <a:rect b="b" l="l" r="r" t="t"/>
            <a:pathLst>
              <a:path extrusionOk="0" h="17905" w="76092">
                <a:moveTo>
                  <a:pt x="76092" y="17905"/>
                </a:moveTo>
                <a:lnTo>
                  <a:pt x="75555" y="11"/>
                </a:lnTo>
                <a:lnTo>
                  <a:pt x="0" y="0"/>
                </a:lnTo>
                <a:lnTo>
                  <a:pt x="12382" y="1771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73" name="Google Shape;73;p10"/>
          <p:cNvSpPr txBox="1"/>
          <p:nvPr/>
        </p:nvSpPr>
        <p:spPr>
          <a:xfrm>
            <a:off x="5656850" y="895625"/>
            <a:ext cx="2915700" cy="56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KPIs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" name="Google Shape;74;p10"/>
          <p:cNvSpPr txBox="1"/>
          <p:nvPr>
            <p:ph type="title"/>
          </p:nvPr>
        </p:nvSpPr>
        <p:spPr>
          <a:xfrm>
            <a:off x="571500" y="442875"/>
            <a:ext cx="60663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62829"/>
              </a:buClr>
              <a:buSzPts val="3000"/>
              <a:buFont typeface="Oswald"/>
              <a:buNone/>
              <a:defRPr sz="3000">
                <a:solidFill>
                  <a:srgbClr val="C6282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10"/>
          <p:cNvSpPr txBox="1"/>
          <p:nvPr/>
        </p:nvSpPr>
        <p:spPr>
          <a:xfrm>
            <a:off x="6723300" y="4663200"/>
            <a:ext cx="1954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E9E9E"/>
                </a:solidFill>
                <a:latin typeface="Oswald"/>
                <a:ea typeface="Oswald"/>
                <a:cs typeface="Oswald"/>
                <a:sym typeface="Oswald"/>
              </a:rPr>
              <a:t>Hawk Ridge Systems</a:t>
            </a:r>
            <a:endParaRPr sz="1300">
              <a:solidFill>
                <a:srgbClr val="88888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6" name="Google Shape;7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375" y="9971"/>
            <a:ext cx="969975" cy="4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2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EA4335"/>
          </p15:clr>
        </p15:guide>
        <p15:guide id="2" orient="horz" pos="1620">
          <p15:clr>
            <a:srgbClr val="EA4335"/>
          </p15:clr>
        </p15:guide>
        <p15:guide id="3" orient="horz" pos="360">
          <p15:clr>
            <a:srgbClr val="EA4335"/>
          </p15:clr>
        </p15:guide>
        <p15:guide id="4" orient="horz" pos="2880">
          <p15:clr>
            <a:srgbClr val="EA4335"/>
          </p15:clr>
        </p15:guide>
        <p15:guide id="5" pos="360">
          <p15:clr>
            <a:srgbClr val="EA4335"/>
          </p15:clr>
        </p15:guide>
        <p15:guide id="6" pos="54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hawkridgesys.com/show-case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1"/>
          <p:cNvSpPr txBox="1"/>
          <p:nvPr/>
        </p:nvSpPr>
        <p:spPr>
          <a:xfrm>
            <a:off x="771900" y="3274625"/>
            <a:ext cx="39504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4940057" y="3733025"/>
            <a:ext cx="39504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Hawk Ridge Systems #SW30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Campaign Recap Deck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0" name="Google Shape;330;p31"/>
          <p:cNvSpPr txBox="1"/>
          <p:nvPr/>
        </p:nvSpPr>
        <p:spPr>
          <a:xfrm>
            <a:off x="9638175" y="3733025"/>
            <a:ext cx="541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31"/>
          <p:cNvPicPr preferRelativeResize="0"/>
          <p:nvPr/>
        </p:nvPicPr>
        <p:blipFill rotWithShape="1">
          <a:blip r:embed="rId3">
            <a:alphaModFix/>
          </a:blip>
          <a:srcRect b="18340" l="0" r="8925" t="0"/>
          <a:stretch/>
        </p:blipFill>
        <p:spPr>
          <a:xfrm>
            <a:off x="6091650" y="2896750"/>
            <a:ext cx="1785099" cy="8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743" y="2801450"/>
            <a:ext cx="969657" cy="93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"/>
          <p:cNvSpPr txBox="1"/>
          <p:nvPr>
            <p:ph type="title"/>
          </p:nvPr>
        </p:nvSpPr>
        <p:spPr>
          <a:xfrm>
            <a:off x="657000" y="581550"/>
            <a:ext cx="20244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Key Takeaways</a:t>
            </a:r>
            <a:endParaRPr/>
          </a:p>
        </p:txBody>
      </p:sp>
      <p:sp>
        <p:nvSpPr>
          <p:cNvPr id="401" name="Google Shape;401;p40"/>
          <p:cNvSpPr txBox="1"/>
          <p:nvPr/>
        </p:nvSpPr>
        <p:spPr>
          <a:xfrm>
            <a:off x="657000" y="1196425"/>
            <a:ext cx="3167400" cy="3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Lato"/>
              <a:buAutoNum type="arabicPeriod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Celebration-based campaigns perform strongly — milestone messaging resonates with technical audiences.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Lato"/>
              <a:buAutoNum type="arabicPeriod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Video and carousel creatives outperform static images in engagement.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Lato"/>
              <a:buAutoNum type="arabicPeriod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Early retargeting and email follow-up could further boost conversions next time.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Lato"/>
              <a:buAutoNum type="arabicPeriod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Most quality submissions came after our team sent emails internally to our audience.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p40"/>
          <p:cNvSpPr txBox="1"/>
          <p:nvPr>
            <p:ph idx="2" type="title"/>
          </p:nvPr>
        </p:nvSpPr>
        <p:spPr>
          <a:xfrm>
            <a:off x="4870075" y="581550"/>
            <a:ext cx="20244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Next Steps</a:t>
            </a:r>
            <a:endParaRPr/>
          </a:p>
        </p:txBody>
      </p:sp>
      <p:sp>
        <p:nvSpPr>
          <p:cNvPr id="403" name="Google Shape;403;p40"/>
          <p:cNvSpPr txBox="1"/>
          <p:nvPr/>
        </p:nvSpPr>
        <p:spPr>
          <a:xfrm>
            <a:off x="4870075" y="1270650"/>
            <a:ext cx="3167400" cy="2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Leverage showcase landing page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Lato"/>
              <a:buChar char="○"/>
            </a:pPr>
            <a:r>
              <a:rPr lang="en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https://hawkridgesys.com/show-case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Create a retargeting ad set using contest engagers.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Launch a follow-up campaign promoting product demos or SolidWorks learning content.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2"/>
          <p:cNvSpPr txBox="1"/>
          <p:nvPr>
            <p:ph type="title"/>
          </p:nvPr>
        </p:nvSpPr>
        <p:spPr>
          <a:xfrm>
            <a:off x="807100" y="516200"/>
            <a:ext cx="6066300" cy="6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CAMPAIGN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2"/>
          <p:cNvSpPr txBox="1"/>
          <p:nvPr/>
        </p:nvSpPr>
        <p:spPr>
          <a:xfrm>
            <a:off x="772700" y="1080950"/>
            <a:ext cx="3399000" cy="28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This campaign celebrates the 30-year legacy of SOLIDWORKS by spotlighting the emotional and technical milestones of engineers, designers, and makers across North America.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For three decades, SOLIDWORKS has been the creative playground for innovators — from their very first part to the breakthroughs they design today. Hawk Ridge Systems is celebrating these stories by connecting the community through a new campaign, with a creative direction inspired by the ’90s. Designed to spark nostalgia, pride, and shared experiences, the campaign brings the SOLIDWORKS journey full circle.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9" name="Google Shape;3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225" y="755050"/>
            <a:ext cx="3614048" cy="36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 txBox="1"/>
          <p:nvPr>
            <p:ph type="title"/>
          </p:nvPr>
        </p:nvSpPr>
        <p:spPr>
          <a:xfrm>
            <a:off x="657000" y="581550"/>
            <a:ext cx="20244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Campaign Objective</a:t>
            </a:r>
            <a:endParaRPr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3"/>
          <p:cNvSpPr txBox="1"/>
          <p:nvPr/>
        </p:nvSpPr>
        <p:spPr>
          <a:xfrm>
            <a:off x="744400" y="1190275"/>
            <a:ext cx="3071700" cy="30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Goals:</a:t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Promote the SolidWorks 30th Anniversary contest and drive engagement &amp; leads through Meta campaigns and supporting content.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Warm up the audience for our 30% off solidworks promo in Q4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KPIs: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Awareness &amp; engagement on SolidWorks 30th posts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Lato"/>
              <a:buChar char="●"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Landing page visits and form submissions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6" name="Google Shape;3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371" y="630562"/>
            <a:ext cx="3816005" cy="380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/>
          <p:nvPr>
            <p:ph type="title"/>
          </p:nvPr>
        </p:nvSpPr>
        <p:spPr>
          <a:xfrm>
            <a:off x="571500" y="461325"/>
            <a:ext cx="3494100" cy="6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	The plan!</a:t>
            </a: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4"/>
          <p:cNvSpPr txBox="1"/>
          <p:nvPr/>
        </p:nvSpPr>
        <p:spPr>
          <a:xfrm>
            <a:off x="537250" y="1214400"/>
            <a:ext cx="455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53" name="Google Shape;353;p34"/>
          <p:cNvGraphicFramePr/>
          <p:nvPr/>
        </p:nvGraphicFramePr>
        <p:xfrm>
          <a:off x="245425" y="128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{753849BB-1551-43D8-91F2-818EE532975D}</a:tableStyleId>
              </a:tblPr>
              <a:tblGrid>
                <a:gridCol w="2336650"/>
                <a:gridCol w="2458950"/>
              </a:tblGrid>
              <a:tr h="177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Component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Description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</a:tr>
              <a:tr h="517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Landing Pages (submission page &amp; showcase page)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Contest page with form for SolidWorks 30th celebration submissions. 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Meta Ads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Carousel and engagement ads driving contest awareness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Organic Social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“30 years of SolidWorks” countdown posts to build excitement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Automation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Email confirmation and reminder sequences for participants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Internal Email Sends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Tapping our current customer base for </a:t>
                      </a: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engagement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54" name="Google Shape;3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950" y="900925"/>
            <a:ext cx="3760800" cy="16453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5" name="Google Shape;35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950" y="2571750"/>
            <a:ext cx="3760800" cy="18864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/>
          <p:cNvSpPr txBox="1"/>
          <p:nvPr>
            <p:ph type="title"/>
          </p:nvPr>
        </p:nvSpPr>
        <p:spPr>
          <a:xfrm>
            <a:off x="364675" y="493650"/>
            <a:ext cx="2901300" cy="6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Landing Page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Contest Flow</a:t>
            </a:r>
            <a:endParaRPr/>
          </a:p>
        </p:txBody>
      </p:sp>
      <p:sp>
        <p:nvSpPr>
          <p:cNvPr id="361" name="Google Shape;361;p35"/>
          <p:cNvSpPr txBox="1"/>
          <p:nvPr/>
        </p:nvSpPr>
        <p:spPr>
          <a:xfrm>
            <a:off x="364675" y="2465300"/>
            <a:ext cx="3561000" cy="17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Lato"/>
              <a:buChar char="●"/>
            </a:pPr>
            <a:r>
              <a:rPr lang="en" sz="1100"/>
              <a:t>Designed around celebration theme and community engagement</a:t>
            </a:r>
            <a:br>
              <a:rPr lang="en" sz="1100"/>
            </a:br>
            <a:endParaRPr sz="11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Lato"/>
              <a:buChar char="●"/>
            </a:pPr>
            <a:r>
              <a:rPr lang="en" sz="1100"/>
              <a:t>Clear CTA: </a:t>
            </a:r>
            <a:r>
              <a:rPr i="1" lang="en" sz="1100"/>
              <a:t>“Enter to Win”</a:t>
            </a:r>
            <a:r>
              <a:rPr lang="en" sz="1100"/>
              <a:t> with short form fields</a:t>
            </a:r>
            <a:br>
              <a:rPr lang="en" sz="1100"/>
            </a:br>
            <a:endParaRPr sz="11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Lato"/>
              <a:buChar char="●"/>
            </a:pPr>
            <a:r>
              <a:rPr lang="en" sz="1100"/>
              <a:t>Optimized for mobile and desktop</a:t>
            </a:r>
            <a:br>
              <a:rPr lang="en" sz="1100"/>
            </a:br>
            <a:endParaRPr sz="11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200"/>
              <a:buFont typeface="Lato"/>
              <a:buChar char="●"/>
            </a:pPr>
            <a:r>
              <a:rPr lang="en" sz="1100"/>
              <a:t>Visual continuity with Meta and organic assets</a:t>
            </a:r>
            <a:endParaRPr b="1" sz="1200">
              <a:solidFill>
                <a:srgbClr val="50505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0505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2" name="Google Shape;3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775" y="144275"/>
            <a:ext cx="2874550" cy="447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6"/>
          <p:cNvSpPr txBox="1"/>
          <p:nvPr>
            <p:ph type="title"/>
          </p:nvPr>
        </p:nvSpPr>
        <p:spPr>
          <a:xfrm>
            <a:off x="276175" y="405975"/>
            <a:ext cx="4761600" cy="6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 Ads &amp; Creative Examples</a:t>
            </a:r>
            <a:endParaRPr/>
          </a:p>
        </p:txBody>
      </p:sp>
      <p:sp>
        <p:nvSpPr>
          <p:cNvPr id="368" name="Google Shape;368;p36"/>
          <p:cNvSpPr txBox="1"/>
          <p:nvPr>
            <p:ph idx="1" type="body"/>
          </p:nvPr>
        </p:nvSpPr>
        <p:spPr>
          <a:xfrm>
            <a:off x="323050" y="1095075"/>
            <a:ext cx="4761600" cy="29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</a:pPr>
            <a:r>
              <a:rPr lang="en" sz="1200">
                <a:solidFill>
                  <a:srgbClr val="000000"/>
                </a:solidFill>
              </a:rPr>
              <a:t>Featured carousel and engagement ad variations</a:t>
            </a:r>
            <a:br>
              <a:rPr lang="en" sz="1200">
                <a:solidFill>
                  <a:srgbClr val="000000"/>
                </a:solidFill>
              </a:rPr>
            </a:br>
            <a:endParaRPr sz="12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</a:pPr>
            <a:r>
              <a:rPr lang="en" sz="1200">
                <a:solidFill>
                  <a:srgbClr val="000000"/>
                </a:solidFill>
              </a:rPr>
              <a:t>Messaging focused on nostalgia (“30 years of innovation”) and incentives (“Win amazing prizes”)</a:t>
            </a:r>
            <a:br>
              <a:rPr lang="en" sz="1200">
                <a:solidFill>
                  <a:srgbClr val="000000"/>
                </a:solidFill>
              </a:rPr>
            </a:br>
            <a:endParaRPr sz="12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●"/>
            </a:pPr>
            <a:r>
              <a:rPr lang="en" sz="1200">
                <a:solidFill>
                  <a:srgbClr val="000000"/>
                </a:solidFill>
              </a:rPr>
              <a:t>Video + image mix tested for engagement and clicks</a:t>
            </a:r>
            <a:endParaRPr sz="1200">
              <a:solidFill>
                <a:srgbClr val="50505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📈 </a:t>
            </a:r>
            <a:r>
              <a:rPr b="1" lang="en" sz="1200">
                <a:solidFill>
                  <a:srgbClr val="000000"/>
                </a:solidFill>
              </a:rPr>
              <a:t>Top Ad Metrics:</a:t>
            </a:r>
            <a:endParaRPr b="1"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</a:rPr>
              <a:t>1,018 link clicks • $0.31 CPC • 61K impressions</a:t>
            </a:r>
            <a:br>
              <a:rPr lang="en" sz="1200">
                <a:solidFill>
                  <a:srgbClr val="000000"/>
                </a:solidFill>
              </a:rPr>
            </a:b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</a:rPr>
              <a:t>73K+ impressions on first story post (“your first </a:t>
            </a:r>
            <a:r>
              <a:rPr lang="en" sz="1200">
                <a:solidFill>
                  <a:srgbClr val="000000"/>
                </a:solidFill>
              </a:rPr>
              <a:t>SOLIDWORKS</a:t>
            </a:r>
            <a:r>
              <a:rPr lang="en" sz="1200">
                <a:solidFill>
                  <a:srgbClr val="000000"/>
                </a:solidFill>
              </a:rPr>
              <a:t> story Could Score you some…”)</a:t>
            </a:r>
            <a:br>
              <a:rPr lang="en" sz="1200">
                <a:solidFill>
                  <a:srgbClr val="000000"/>
                </a:solidFill>
              </a:rPr>
            </a:b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rgbClr val="505050"/>
              </a:solidFill>
            </a:endParaRPr>
          </a:p>
        </p:txBody>
      </p:sp>
      <p:pic>
        <p:nvPicPr>
          <p:cNvPr id="369" name="Google Shape;3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175" y="-4074"/>
            <a:ext cx="1765749" cy="17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7525" y="543975"/>
            <a:ext cx="1846476" cy="184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5">
            <a:alphaModFix/>
          </a:blip>
          <a:srcRect b="10" l="0" r="18619" t="0"/>
          <a:stretch/>
        </p:blipFill>
        <p:spPr>
          <a:xfrm>
            <a:off x="41675" y="4220550"/>
            <a:ext cx="5584449" cy="4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6">
            <a:alphaModFix/>
          </a:blip>
          <a:srcRect b="0" l="0" r="18619" t="0"/>
          <a:stretch/>
        </p:blipFill>
        <p:spPr>
          <a:xfrm>
            <a:off x="41675" y="4440175"/>
            <a:ext cx="5584449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7"/>
          <p:cNvSpPr txBox="1"/>
          <p:nvPr>
            <p:ph type="title"/>
          </p:nvPr>
        </p:nvSpPr>
        <p:spPr>
          <a:xfrm>
            <a:off x="571500" y="461325"/>
            <a:ext cx="4795500" cy="6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Ads Performance Snapshot</a:t>
            </a:r>
            <a:endParaRPr/>
          </a:p>
        </p:txBody>
      </p:sp>
      <p:sp>
        <p:nvSpPr>
          <p:cNvPr id="378" name="Google Shape;378;p37"/>
          <p:cNvSpPr txBox="1"/>
          <p:nvPr/>
        </p:nvSpPr>
        <p:spPr>
          <a:xfrm>
            <a:off x="537250" y="1214400"/>
            <a:ext cx="455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79" name="Google Shape;379;p37"/>
          <p:cNvGraphicFramePr/>
          <p:nvPr/>
        </p:nvGraphicFramePr>
        <p:xfrm>
          <a:off x="245425" y="128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{753849BB-1551-43D8-91F2-818EE532975D}</a:tableStyleId>
              </a:tblPr>
              <a:tblGrid>
                <a:gridCol w="2336650"/>
                <a:gridCol w="2458950"/>
              </a:tblGrid>
              <a:tr h="177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Metric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Result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</a:tr>
              <a:tr h="517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 Impressions (Contest Ads + Posts)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310,972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 Post &amp; Ad Engagements (clicks / likes / etc)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2,746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5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Landing Page Submissions (30 Days)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46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 Post &amp; Ad Reach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138,473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 Spend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$1,948.12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Top Post Performance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“The Prizes” – 876 link clicks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0" name="Google Shape;3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688" y="1469500"/>
            <a:ext cx="3798175" cy="257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"/>
          <p:cNvSpPr txBox="1"/>
          <p:nvPr>
            <p:ph type="title"/>
          </p:nvPr>
        </p:nvSpPr>
        <p:spPr>
          <a:xfrm>
            <a:off x="571500" y="461325"/>
            <a:ext cx="5777700" cy="6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Emails</a:t>
            </a: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Performance Snapshot</a:t>
            </a:r>
            <a:endParaRPr/>
          </a:p>
        </p:txBody>
      </p:sp>
      <p:sp>
        <p:nvSpPr>
          <p:cNvPr id="386" name="Google Shape;386;p38"/>
          <p:cNvSpPr txBox="1"/>
          <p:nvPr/>
        </p:nvSpPr>
        <p:spPr>
          <a:xfrm>
            <a:off x="537250" y="1214400"/>
            <a:ext cx="455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87" name="Google Shape;387;p38"/>
          <p:cNvGraphicFramePr/>
          <p:nvPr/>
        </p:nvGraphicFramePr>
        <p:xfrm>
          <a:off x="245425" y="128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{753849BB-1551-43D8-91F2-818EE532975D}</a:tableStyleId>
              </a:tblPr>
              <a:tblGrid>
                <a:gridCol w="611025"/>
                <a:gridCol w="643025"/>
                <a:gridCol w="643025"/>
                <a:gridCol w="643025"/>
                <a:gridCol w="643025"/>
                <a:gridCol w="643025"/>
                <a:gridCol w="643025"/>
                <a:gridCol w="643025"/>
                <a:gridCol w="643025"/>
                <a:gridCol w="643025"/>
                <a:gridCol w="643025"/>
                <a:gridCol w="643025"/>
                <a:gridCol w="643025"/>
              </a:tblGrid>
              <a:tr h="177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Email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Sent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Delivered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% Delivered 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Hard Bounced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Soft Bounced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Opened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% Opened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Clicked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% Clicked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Click to Open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Unsub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% Unsub</a:t>
                      </a:r>
                      <a:endParaRPr b="1" sz="8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64A"/>
                    </a:solidFill>
                  </a:tcPr>
                </a:tc>
              </a:tr>
              <a:tr h="517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Email 1 - 10/03/2025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194172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189482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97.6%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2692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1998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36273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19.1%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23596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12.5%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65.1%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105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0.1%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2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Email 2 - 10/17/2025</a:t>
                      </a:r>
                      <a:endParaRPr b="1"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243464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236763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97.2%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3130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3571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24631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10.4%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1574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0.7%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6.4%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186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0.1%</a:t>
                      </a:r>
                      <a:endParaRPr sz="8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8" name="Google Shape;388;p38"/>
          <p:cNvSpPr txBox="1"/>
          <p:nvPr/>
        </p:nvSpPr>
        <p:spPr>
          <a:xfrm>
            <a:off x="537250" y="2833150"/>
            <a:ext cx="5221800" cy="11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Email 1: 6891 clicks on desired 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Email 2: 408 clicks on desired 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Largest spikes in form submissions on email send days.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quality form submissions on email send days.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"/>
          <p:cNvSpPr txBox="1"/>
          <p:nvPr>
            <p:ph type="title"/>
          </p:nvPr>
        </p:nvSpPr>
        <p:spPr>
          <a:xfrm>
            <a:off x="657000" y="581550"/>
            <a:ext cx="20244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Highlights &amp; Insights</a:t>
            </a:r>
            <a:endParaRPr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9"/>
          <p:cNvSpPr txBox="1"/>
          <p:nvPr/>
        </p:nvSpPr>
        <p:spPr>
          <a:xfrm>
            <a:off x="657000" y="1196425"/>
            <a:ext cx="3167400" cy="27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The carousel ad generated the strongest engagement and lead quality.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Contest posts drove above-average CTRs with celebratory language.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Visuals featuring SolidWorks 30th graphics created higher recognition.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Form conversion rate indicated strong initial interest from the audience.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5" name="Google Shape;3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125" y="500525"/>
            <a:ext cx="3093900" cy="42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JAX UNION TEMPLATE - CALL DECK">
  <a:themeElements>
    <a:clrScheme name="0_New theme">
      <a:dk1>
        <a:srgbClr val="262626"/>
      </a:dk1>
      <a:lt1>
        <a:srgbClr val="FFFFFF"/>
      </a:lt1>
      <a:dk2>
        <a:srgbClr val="45464A"/>
      </a:dk2>
      <a:lt2>
        <a:srgbClr val="E3E3E3"/>
      </a:lt2>
      <a:accent1>
        <a:srgbClr val="C62829"/>
      </a:accent1>
      <a:accent2>
        <a:srgbClr val="960001"/>
      </a:accent2>
      <a:accent3>
        <a:srgbClr val="E3E3E3"/>
      </a:accent3>
      <a:accent4>
        <a:srgbClr val="FFFFFF"/>
      </a:accent4>
      <a:accent5>
        <a:srgbClr val="F5F5F5"/>
      </a:accent5>
      <a:accent6>
        <a:srgbClr val="D9EAD3"/>
      </a:accent6>
      <a:hlink>
        <a:srgbClr val="C62829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